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2" r:id="rId2"/>
    <p:sldId id="257" r:id="rId3"/>
    <p:sldId id="314" r:id="rId4"/>
    <p:sldId id="258" r:id="rId5"/>
    <p:sldId id="31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15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6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30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0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76EBC-819E-4C6E-98A1-ACD1D58EA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0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5FCDF-2804-4A97-ADA7-CBF18096F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1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9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1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7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F70FE-83A9-B049-9B98-DD752819F63E}" type="datetimeFigureOut">
              <a:rPr lang="en-US" smtClean="0"/>
              <a:t>12/4/17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DF6A6-CC8D-1A44-A6B0-1B3D84C8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1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q3YvmBUsL-8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_2dYry1x_hw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Z1EdclmS7wE&amp;feature=related" TargetMode="External"/><Relationship Id="rId3" Type="http://schemas.openxmlformats.org/officeDocument/2006/relationships/hyperlink" Target="http://www.youtube.com/watch?v=MDJIiUHObgw&amp;feature=related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bwk.tue.nl/fago/hensen/courseware/Class-tools/SUN-CHART/images/sun2_red.gif" TargetMode="Externa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324239" y="274638"/>
            <a:ext cx="8362561" cy="149081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ART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2650</a:t>
            </a:r>
            <a:b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 to Design Process and Programming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Fall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2017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M, W 11:50 AM to 1:10 PM </a:t>
            </a:r>
            <a:b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Grover Center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W125</a:t>
            </a:r>
            <a:br>
              <a:rPr lang="en-US" sz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dirty="0"/>
              <a:t> Professor: Matthew Ziff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sz="1600" dirty="0"/>
              <a:t> </a:t>
            </a:r>
          </a:p>
          <a:p>
            <a:pPr marL="0" indent="0" algn="ctr">
              <a:buFontTx/>
              <a:buNone/>
              <a:defRPr/>
            </a:pPr>
            <a:endParaRPr lang="en-US" sz="1600" b="1" dirty="0"/>
          </a:p>
          <a:p>
            <a:pPr marL="0" indent="0" algn="ctr">
              <a:buFontTx/>
              <a:buNone/>
              <a:defRPr/>
            </a:pPr>
            <a:endParaRPr lang="en-US" sz="1600" b="1" dirty="0" smtClean="0"/>
          </a:p>
          <a:p>
            <a:pPr marL="0" indent="0" algn="ctr">
              <a:buFontTx/>
              <a:buNone/>
              <a:defRPr/>
            </a:pPr>
            <a:endParaRPr lang="en-US" sz="1600" b="1" dirty="0"/>
          </a:p>
          <a:p>
            <a:pPr marL="0" indent="0" algn="ctr">
              <a:buNone/>
              <a:defRPr/>
            </a:pPr>
            <a:r>
              <a:rPr lang="en-US" dirty="0" smtClean="0"/>
              <a:t>Light &amp; Sun</a:t>
            </a:r>
            <a:endParaRPr lang="en-US" sz="3200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615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Athens, Ohio is located at:</a:t>
            </a:r>
          </a:p>
          <a:p>
            <a:r>
              <a:rPr lang="en-US"/>
              <a:t>82 degrees w West longitude</a:t>
            </a:r>
          </a:p>
          <a:p>
            <a:r>
              <a:rPr lang="en-US"/>
              <a:t>39.5 degrees North latitude</a:t>
            </a:r>
          </a:p>
        </p:txBody>
      </p:sp>
    </p:spTree>
    <p:extLst>
      <p:ext uri="{BB962C8B-B14F-4D97-AF65-F5344CB8AC3E}">
        <p14:creationId xmlns:p14="http://schemas.microsoft.com/office/powerpoint/2010/main" val="188748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4" descr="summer_winter_w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2146300"/>
            <a:ext cx="5441950" cy="25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8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Relationship of the earth to the sun </a:t>
            </a:r>
            <a:br>
              <a:rPr lang="en-US" sz="2400"/>
            </a:br>
            <a:r>
              <a:rPr lang="en-US" sz="2400"/>
              <a:t>at different times of the year</a:t>
            </a:r>
            <a:endParaRPr lang="en-US" sz="280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8" name="Picture 4" descr="fig66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15000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442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188"/>
            <a:ext cx="82296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00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84860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56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sectionscap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86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40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Ways to Capture Light in Spaces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Locate the space/building on the site so it receives light throughout the day.</a:t>
            </a:r>
          </a:p>
          <a:p>
            <a:pPr eaLnBrk="1" hangingPunct="1"/>
            <a:endParaRPr lang="en-US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Shape the space so light can enter every important room for at least two sides.</a:t>
            </a:r>
          </a:p>
          <a:p>
            <a:pPr eaLnBrk="1" hangingPunct="1"/>
            <a:endParaRPr lang="en-US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When light for a second side is not possible allow light from above.</a:t>
            </a:r>
          </a:p>
          <a:p>
            <a:pPr eaLnBrk="1" hangingPunct="1"/>
            <a:endParaRPr lang="en-US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Plan the placement of rooms so light is received at suitable times of the day.</a:t>
            </a: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Shape the size and shape of the opening (windows) to suite the activities and the climate.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3865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Ways to Capture Light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Plan the details of design to create windows to the character of the  space/building as a whole.</a:t>
            </a:r>
          </a:p>
          <a:p>
            <a:pPr eaLnBrk="1" hangingPunct="1"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</a:rPr>
              <a:t>Use shading devises to control the amount of light and heat that enters the space/building. </a:t>
            </a:r>
          </a:p>
          <a:p>
            <a:pPr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7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Locate the building on the site so it receives light throughout the day.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pic>
        <p:nvPicPr>
          <p:cNvPr id="11267" name="Picture 3" descr="Untitled-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63675"/>
            <a:ext cx="4208463" cy="3489325"/>
          </a:xfr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191000" y="1487488"/>
            <a:ext cx="30480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South facing façade of the home receives light thought most of the day.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Copake, New </a:t>
            </a:r>
            <a:r>
              <a:rPr lang="en-US" dirty="0">
                <a:solidFill>
                  <a:srgbClr val="FFFF00"/>
                </a:solidFill>
              </a:rPr>
              <a:t>York </a:t>
            </a:r>
          </a:p>
        </p:txBody>
      </p:sp>
      <p:pic>
        <p:nvPicPr>
          <p:cNvPr id="11269" name="Picture 7" descr="Untitled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33800"/>
            <a:ext cx="45720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609600" y="5181600"/>
            <a:ext cx="38862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North facing windows provide privacy and allow light to enter the home in areas that require less light. 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The northern exposure is protected. </a:t>
            </a:r>
          </a:p>
        </p:txBody>
      </p:sp>
    </p:spTree>
    <p:extLst>
      <p:ext uri="{BB962C8B-B14F-4D97-AF65-F5344CB8AC3E}">
        <p14:creationId xmlns:p14="http://schemas.microsoft.com/office/powerpoint/2010/main" val="123679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Locate the building on the site so it receives light throughout the day.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7010400" y="1828800"/>
            <a:ext cx="1981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Light is also entering most rooms from at least two directions. </a:t>
            </a:r>
          </a:p>
        </p:txBody>
      </p:sp>
      <p:pic>
        <p:nvPicPr>
          <p:cNvPr id="12292" name="Picture 6" descr="Untitled-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0"/>
            <a:ext cx="6934200" cy="4922838"/>
          </a:xfrm>
          <a:noFill/>
        </p:spPr>
      </p:pic>
    </p:spTree>
    <p:extLst>
      <p:ext uri="{BB962C8B-B14F-4D97-AF65-F5344CB8AC3E}">
        <p14:creationId xmlns:p14="http://schemas.microsoft.com/office/powerpoint/2010/main" val="377441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000" b="1" dirty="0" smtClean="0">
                <a:solidFill>
                  <a:srgbClr val="FFFF00"/>
                </a:solidFill>
              </a:rPr>
              <a:t>Understanding </a:t>
            </a:r>
            <a:r>
              <a:rPr lang="en-US" sz="2000" b="1" dirty="0" smtClean="0">
                <a:solidFill>
                  <a:srgbClr val="FFFF00"/>
                </a:solidFill>
              </a:rPr>
              <a:t>Light and </a:t>
            </a:r>
            <a:r>
              <a:rPr lang="en-US" sz="2000" b="1" dirty="0" smtClean="0">
                <a:solidFill>
                  <a:srgbClr val="FFFF00"/>
                </a:solidFill>
              </a:rPr>
              <a:t>Place: Where are we on the surface of the Earth? 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  <p:pic>
        <p:nvPicPr>
          <p:cNvPr id="6147" name="Picture 4" descr="plac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14400"/>
            <a:ext cx="2971800" cy="1951038"/>
          </a:xfrm>
          <a:noFill/>
        </p:spPr>
      </p:pic>
      <p:pic>
        <p:nvPicPr>
          <p:cNvPr id="6148" name="Picture 6" descr="plac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24200" y="3810000"/>
            <a:ext cx="2971800" cy="1971675"/>
          </a:xfrm>
          <a:noFill/>
        </p:spPr>
      </p:pic>
      <p:pic>
        <p:nvPicPr>
          <p:cNvPr id="6149" name="Picture 8" descr="pla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72200" y="914400"/>
            <a:ext cx="2971800" cy="1960563"/>
          </a:xfrm>
          <a:noFill/>
        </p:spPr>
      </p:pic>
      <p:pic>
        <p:nvPicPr>
          <p:cNvPr id="6150" name="Picture 10" descr="plac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124200" y="914400"/>
            <a:ext cx="2971800" cy="1962150"/>
          </a:xfrm>
          <a:noFill/>
        </p:spPr>
      </p:pic>
      <p:pic>
        <p:nvPicPr>
          <p:cNvPr id="6151" name="Picture 12" descr="pl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10000"/>
            <a:ext cx="2971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0" y="58674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Taos, NM 37 deg. North</a:t>
            </a:r>
          </a:p>
        </p:txBody>
      </p:sp>
      <p:sp>
        <p:nvSpPr>
          <p:cNvPr id="6153" name="Text Box 14"/>
          <p:cNvSpPr txBox="1">
            <a:spLocks noChangeArrowheads="1"/>
          </p:cNvSpPr>
          <p:nvPr/>
        </p:nvSpPr>
        <p:spPr bwMode="auto">
          <a:xfrm>
            <a:off x="0" y="28956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Maine, 44 deg. North</a:t>
            </a:r>
          </a:p>
        </p:txBody>
      </p:sp>
      <p:sp>
        <p:nvSpPr>
          <p:cNvPr id="6154" name="Text Box 15"/>
          <p:cNvSpPr txBox="1">
            <a:spLocks noChangeArrowheads="1"/>
          </p:cNvSpPr>
          <p:nvPr/>
        </p:nvSpPr>
        <p:spPr bwMode="auto">
          <a:xfrm>
            <a:off x="3124200" y="28956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Washington, 47 deg. North</a:t>
            </a:r>
          </a:p>
        </p:txBody>
      </p:sp>
      <p:sp>
        <p:nvSpPr>
          <p:cNvPr id="6155" name="Text Box 16"/>
          <p:cNvSpPr txBox="1">
            <a:spLocks noChangeArrowheads="1"/>
          </p:cNvSpPr>
          <p:nvPr/>
        </p:nvSpPr>
        <p:spPr bwMode="auto">
          <a:xfrm>
            <a:off x="6096000" y="28956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Washington, 48 deg. North</a:t>
            </a:r>
          </a:p>
        </p:txBody>
      </p:sp>
      <p:sp>
        <p:nvSpPr>
          <p:cNvPr id="6156" name="Text Box 17"/>
          <p:cNvSpPr txBox="1">
            <a:spLocks noChangeArrowheads="1"/>
          </p:cNvSpPr>
          <p:nvPr/>
        </p:nvSpPr>
        <p:spPr bwMode="auto">
          <a:xfrm>
            <a:off x="3124200" y="58674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Costal Washington, 48 deg. North</a:t>
            </a:r>
          </a:p>
        </p:txBody>
      </p:sp>
    </p:spTree>
    <p:extLst>
      <p:ext uri="{BB962C8B-B14F-4D97-AF65-F5344CB8AC3E}">
        <p14:creationId xmlns:p14="http://schemas.microsoft.com/office/powerpoint/2010/main" val="183618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04800"/>
            <a:ext cx="8915400" cy="32004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Locate the building on the site so it receives light throughout the day.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pic>
        <p:nvPicPr>
          <p:cNvPr id="13315" name="Picture 6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91200" y="2286000"/>
            <a:ext cx="3162300" cy="4343400"/>
          </a:xfrm>
          <a:noFill/>
        </p:spPr>
      </p:pic>
      <p:pic>
        <p:nvPicPr>
          <p:cNvPr id="13316" name="Picture 7" descr="Untitled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0"/>
            <a:ext cx="54943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702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8077200" cy="3200400"/>
          </a:xfrm>
        </p:spPr>
        <p:txBody>
          <a:bodyPr wrap="square"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Locate the </a:t>
            </a:r>
            <a:r>
              <a:rPr lang="en-US" dirty="0" smtClean="0">
                <a:solidFill>
                  <a:srgbClr val="FFFF00"/>
                </a:solidFill>
              </a:rPr>
              <a:t>building</a:t>
            </a:r>
            <a:r>
              <a:rPr lang="en-US" sz="2800" dirty="0" smtClean="0">
                <a:solidFill>
                  <a:srgbClr val="FFFF00"/>
                </a:solidFill>
              </a:rPr>
              <a:t> on the site so it receives light throughout the day.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pic>
        <p:nvPicPr>
          <p:cNvPr id="14339" name="Picture 5" descr="Untitled-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627188"/>
            <a:ext cx="3675062" cy="5230812"/>
          </a:xfrm>
          <a:noFill/>
        </p:spPr>
      </p:pic>
    </p:spTree>
    <p:extLst>
      <p:ext uri="{BB962C8B-B14F-4D97-AF65-F5344CB8AC3E}">
        <p14:creationId xmlns:p14="http://schemas.microsoft.com/office/powerpoint/2010/main" val="348819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400" dirty="0" smtClean="0">
                <a:solidFill>
                  <a:srgbClr val="FFFF00"/>
                </a:solidFill>
              </a:rPr>
              <a:t>When possible shape the </a:t>
            </a:r>
            <a:r>
              <a:rPr lang="en-US" sz="2400" dirty="0" err="1" smtClean="0">
                <a:solidFill>
                  <a:srgbClr val="FFFF00"/>
                </a:solidFill>
              </a:rPr>
              <a:t>buiilding</a:t>
            </a:r>
            <a:r>
              <a:rPr lang="en-US" sz="2400" dirty="0" smtClean="0">
                <a:solidFill>
                  <a:srgbClr val="FFFF00"/>
                </a:solidFill>
              </a:rPr>
              <a:t> so light can enter every important room for at least two sides.</a:t>
            </a:r>
          </a:p>
        </p:txBody>
      </p:sp>
      <p:pic>
        <p:nvPicPr>
          <p:cNvPr id="15363" name="Picture 6" descr="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65532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57200" y="5867400"/>
            <a:ext cx="6781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Townhouse in Rockville, MD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Light enters rooms from </a:t>
            </a:r>
            <a:r>
              <a:rPr lang="en-US" dirty="0" smtClean="0">
                <a:solidFill>
                  <a:srgbClr val="FFFF00"/>
                </a:solidFill>
              </a:rPr>
              <a:t>only one </a:t>
            </a:r>
            <a:r>
              <a:rPr lang="en-US" dirty="0">
                <a:solidFill>
                  <a:srgbClr val="FFFF00"/>
                </a:solidFill>
              </a:rPr>
              <a:t>direction. </a:t>
            </a:r>
          </a:p>
        </p:txBody>
      </p:sp>
    </p:spTree>
    <p:extLst>
      <p:ext uri="{BB962C8B-B14F-4D97-AF65-F5344CB8AC3E}">
        <p14:creationId xmlns:p14="http://schemas.microsoft.com/office/powerpoint/2010/main" val="97131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Shape the building so light can enter every important room for at least two sides.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28600" y="5181600"/>
            <a:ext cx="6781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Saticoy, CA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The intentional shaping of these buildings allows light to enter </a:t>
            </a:r>
            <a:r>
              <a:rPr lang="en-US" dirty="0">
                <a:solidFill>
                  <a:srgbClr val="FFFF00"/>
                </a:solidFill>
              </a:rPr>
              <a:t>rooms from two directions. </a:t>
            </a:r>
          </a:p>
        </p:txBody>
      </p:sp>
      <p:pic>
        <p:nvPicPr>
          <p:cNvPr id="16388" name="Picture 7" descr="Untitled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66800"/>
            <a:ext cx="9144000" cy="3941763"/>
          </a:xfrm>
          <a:noFill/>
        </p:spPr>
      </p:pic>
    </p:spTree>
    <p:extLst>
      <p:ext uri="{BB962C8B-B14F-4D97-AF65-F5344CB8AC3E}">
        <p14:creationId xmlns:p14="http://schemas.microsoft.com/office/powerpoint/2010/main" val="132441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Shape the building so light can enter every important room for at least two sides.</a:t>
            </a:r>
          </a:p>
        </p:txBody>
      </p:sp>
      <p:pic>
        <p:nvPicPr>
          <p:cNvPr id="17411" name="Picture 4" descr="Untitled-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111250"/>
            <a:ext cx="7543800" cy="5746750"/>
          </a:xfrm>
          <a:noFill/>
        </p:spPr>
      </p:pic>
    </p:spTree>
    <p:extLst>
      <p:ext uri="{BB962C8B-B14F-4D97-AF65-F5344CB8AC3E}">
        <p14:creationId xmlns:p14="http://schemas.microsoft.com/office/powerpoint/2010/main" val="46814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Shape the building so light can enter every important room for at least two sides.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4572000"/>
            <a:ext cx="44958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Denver, CO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Light enters rooms from </a:t>
            </a:r>
            <a:r>
              <a:rPr lang="en-US" dirty="0" smtClean="0">
                <a:solidFill>
                  <a:srgbClr val="FFFF00"/>
                </a:solidFill>
              </a:rPr>
              <a:t>only one </a:t>
            </a:r>
            <a:r>
              <a:rPr lang="en-US" dirty="0">
                <a:solidFill>
                  <a:srgbClr val="FFFF00"/>
                </a:solidFill>
              </a:rPr>
              <a:t>direction in most spaces. </a:t>
            </a:r>
          </a:p>
        </p:txBody>
      </p:sp>
      <p:pic>
        <p:nvPicPr>
          <p:cNvPr id="18436" name="Picture 8" descr="f"/>
          <p:cNvPicPr>
            <a:picLocks noChangeAspect="1" noChangeArrowheads="1"/>
          </p:cNvPicPr>
          <p:nvPr/>
        </p:nvPicPr>
        <p:blipFill>
          <a:blip r:embed="rId2" cstate="print"/>
          <a:srcRect b="44000"/>
          <a:stretch>
            <a:fillRect/>
          </a:stretch>
        </p:blipFill>
        <p:spPr bwMode="auto">
          <a:xfrm>
            <a:off x="5003800" y="1143000"/>
            <a:ext cx="414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0" descr="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43000"/>
            <a:ext cx="4876800" cy="3251200"/>
          </a:xfrm>
          <a:noFill/>
        </p:spPr>
      </p:pic>
    </p:spTree>
    <p:extLst>
      <p:ext uri="{BB962C8B-B14F-4D97-AF65-F5344CB8AC3E}">
        <p14:creationId xmlns:p14="http://schemas.microsoft.com/office/powerpoint/2010/main" val="124181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When light for a second side is not possible allow light from above.</a:t>
            </a:r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pic>
        <p:nvPicPr>
          <p:cNvPr id="19459" name="Picture 10" descr="Untitled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3988" y="2438400"/>
            <a:ext cx="4646612" cy="4267200"/>
          </a:xfrm>
          <a:noFill/>
        </p:spPr>
      </p:pic>
      <p:pic>
        <p:nvPicPr>
          <p:cNvPr id="19460" name="Picture 4" descr="sky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33513"/>
            <a:ext cx="3733800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9726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9144000" cy="32004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When light for a second side is not possible allow light from above.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pic>
        <p:nvPicPr>
          <p:cNvPr id="20484" name="Picture 7" descr="Untitled-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981200"/>
            <a:ext cx="3594100" cy="4800600"/>
          </a:xfrm>
          <a:noFill/>
        </p:spPr>
      </p:pic>
      <p:pic>
        <p:nvPicPr>
          <p:cNvPr id="20485" name="Picture 5" descr="skyl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00400"/>
            <a:ext cx="50831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4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33800" cy="3078163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FFFF00"/>
                </a:solidFill>
              </a:rPr>
              <a:t>Plan the placement of rooms so light is received at suitable times of the day.</a:t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pic>
        <p:nvPicPr>
          <p:cNvPr id="21507" name="Picture 4" descr="Untitled-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4713" y="0"/>
            <a:ext cx="4459287" cy="6858000"/>
          </a:xfrm>
          <a:noFill/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52400" y="3276600"/>
            <a:ext cx="3429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Capturing Morning Light</a:t>
            </a: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The light has a more orange/yellow hue earlier in the day. </a:t>
            </a:r>
          </a:p>
        </p:txBody>
      </p:sp>
    </p:spTree>
    <p:extLst>
      <p:ext uri="{BB962C8B-B14F-4D97-AF65-F5344CB8AC3E}">
        <p14:creationId xmlns:p14="http://schemas.microsoft.com/office/powerpoint/2010/main" val="1835205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dirty="0" smtClean="0">
                <a:solidFill>
                  <a:srgbClr val="FFFF00"/>
                </a:solidFill>
              </a:rPr>
              <a:t>Plan the placement of rooms so light is received at desired times of the day.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28600" y="1524000"/>
            <a:ext cx="2895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Capturing light all day with a southern exposure. </a:t>
            </a: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The color of the light will shift during the </a:t>
            </a:r>
            <a:r>
              <a:rPr lang="en-US" sz="2400" dirty="0" smtClean="0">
                <a:solidFill>
                  <a:srgbClr val="FFFF00"/>
                </a:solidFill>
              </a:rPr>
              <a:t>day as a natural result of the movement of the sun and changing light angles.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2532" name="Picture 6" descr="Untitled-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1219200"/>
            <a:ext cx="5943600" cy="5580063"/>
          </a:xfrm>
          <a:noFill/>
        </p:spPr>
      </p:pic>
    </p:spTree>
    <p:extLst>
      <p:ext uri="{BB962C8B-B14F-4D97-AF65-F5344CB8AC3E}">
        <p14:creationId xmlns:p14="http://schemas.microsoft.com/office/powerpoint/2010/main" val="56355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The Sun’s path through the year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50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Plan the placement of rooms so light is received at desired times of the day.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52400" y="1752600"/>
            <a:ext cx="2667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Capturing Evening Light</a:t>
            </a:r>
          </a:p>
          <a:p>
            <a:pPr>
              <a:spcBef>
                <a:spcPct val="50000"/>
              </a:spcBef>
            </a:pPr>
            <a:endParaRPr lang="en-US" sz="24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The light has a more orange/yellow hue later in the day. </a:t>
            </a:r>
          </a:p>
        </p:txBody>
      </p:sp>
      <p:pic>
        <p:nvPicPr>
          <p:cNvPr id="23556" name="Picture 6" descr="Untitled-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2463" y="1752600"/>
            <a:ext cx="595153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571021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Plan the placement of rooms so light is received at </a:t>
            </a:r>
            <a:r>
              <a:rPr lang="en-US" dirty="0" smtClean="0">
                <a:solidFill>
                  <a:srgbClr val="FFFF00"/>
                </a:solidFill>
              </a:rPr>
              <a:t>desired</a:t>
            </a:r>
            <a:r>
              <a:rPr lang="en-US" sz="2800" dirty="0" smtClean="0">
                <a:solidFill>
                  <a:srgbClr val="FFFF00"/>
                </a:solidFill>
              </a:rPr>
              <a:t> times of the day.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2438400"/>
            <a:ext cx="2895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Capturing Evening Light.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Accentuates the forms, provides color on white surfaces. </a:t>
            </a:r>
          </a:p>
        </p:txBody>
      </p:sp>
      <p:pic>
        <p:nvPicPr>
          <p:cNvPr id="24580" name="Picture 6" descr="Untitled-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1800" y="1371600"/>
            <a:ext cx="6172200" cy="5729288"/>
          </a:xfrm>
          <a:noFill/>
        </p:spPr>
      </p:pic>
    </p:spTree>
    <p:extLst>
      <p:ext uri="{BB962C8B-B14F-4D97-AF65-F5344CB8AC3E}">
        <p14:creationId xmlns:p14="http://schemas.microsoft.com/office/powerpoint/2010/main" val="3864940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Plan the placement of rooms so light is received at </a:t>
            </a:r>
            <a:r>
              <a:rPr lang="en-US" dirty="0" smtClean="0">
                <a:solidFill>
                  <a:srgbClr val="FFFF00"/>
                </a:solidFill>
              </a:rPr>
              <a:t>desired</a:t>
            </a:r>
            <a:r>
              <a:rPr lang="en-US" sz="2800" dirty="0" smtClean="0">
                <a:solidFill>
                  <a:srgbClr val="FFFF00"/>
                </a:solidFill>
              </a:rPr>
              <a:t> times of the day.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5853113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Capturing Evening Light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The light has a more orange/yellow hue later in the day. </a:t>
            </a:r>
          </a:p>
        </p:txBody>
      </p:sp>
      <p:pic>
        <p:nvPicPr>
          <p:cNvPr id="25604" name="Picture 6" descr="Untitled-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19200"/>
            <a:ext cx="8229600" cy="4714875"/>
          </a:xfrm>
          <a:noFill/>
        </p:spPr>
      </p:pic>
    </p:spTree>
    <p:extLst>
      <p:ext uri="{BB962C8B-B14F-4D97-AF65-F5344CB8AC3E}">
        <p14:creationId xmlns:p14="http://schemas.microsoft.com/office/powerpoint/2010/main" val="76042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3886200" cy="26670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Create the size and shape of the opening (windows) to suite the activities and the climate.</a:t>
            </a:r>
          </a:p>
        </p:txBody>
      </p:sp>
      <p:pic>
        <p:nvPicPr>
          <p:cNvPr id="26627" name="Picture 4" descr="clima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6300" y="0"/>
            <a:ext cx="4457700" cy="6858000"/>
          </a:xfrm>
          <a:noFill/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457200" y="4191000"/>
            <a:ext cx="35814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North Facing Studio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Strong link with light and nature.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Light enters the room from two directions. </a:t>
            </a:r>
          </a:p>
        </p:txBody>
      </p:sp>
    </p:spTree>
    <p:extLst>
      <p:ext uri="{BB962C8B-B14F-4D97-AF65-F5344CB8AC3E}">
        <p14:creationId xmlns:p14="http://schemas.microsoft.com/office/powerpoint/2010/main" val="1795917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543800" cy="14478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Create the size and shape of the opening (windows) to suite the activities and the climate.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429000" y="10668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Laguna Beach, CA </a:t>
            </a:r>
          </a:p>
        </p:txBody>
      </p:sp>
      <p:pic>
        <p:nvPicPr>
          <p:cNvPr id="27652" name="Picture 6" descr="clima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1468438"/>
            <a:ext cx="6781800" cy="5389562"/>
          </a:xfrm>
          <a:noFill/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52400" y="1981200"/>
            <a:ext cx="17526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Notice that the light can enter the room from two directions.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05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543800" cy="14478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Create the size and shape of the opening (windows) to suite the activities and the climate.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429000" y="10668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Marin County, CA 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52400" y="1981200"/>
            <a:ext cx="17526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Notice that the light can enter the room from two directions.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8677" name="Picture 7" descr="0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0350" y="1600200"/>
            <a:ext cx="507365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1045555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543800" cy="14478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solidFill>
                  <a:srgbClr val="FFFF00"/>
                </a:solidFill>
              </a:rPr>
              <a:t>Create the size and shape of the opening (windows) to suite the activities and the climate.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429000" y="10668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" y="1981200"/>
            <a:ext cx="1752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The building takes advantage of the foliage of the trees. </a:t>
            </a:r>
          </a:p>
        </p:txBody>
      </p:sp>
      <p:pic>
        <p:nvPicPr>
          <p:cNvPr id="29701" name="Picture 7" descr="sty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1600200"/>
            <a:ext cx="6477000" cy="5226050"/>
          </a:xfrm>
          <a:noFill/>
        </p:spPr>
      </p:pic>
    </p:spTree>
    <p:extLst>
      <p:ext uri="{BB962C8B-B14F-4D97-AF65-F5344CB8AC3E}">
        <p14:creationId xmlns:p14="http://schemas.microsoft.com/office/powerpoint/2010/main" val="3461228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hlinkClick r:id="rId2"/>
              </a:rPr>
              <a:t>An Architect Designed Low Energy Use House: Sort Of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600" dirty="0" smtClean="0"/>
              <a:t>Watch with a critical eye towards total energy use 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15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Steven </a:t>
            </a:r>
            <a:r>
              <a:rPr lang="en-US" sz="2800" dirty="0" err="1" smtClean="0"/>
              <a:t>Holl</a:t>
            </a:r>
            <a:r>
              <a:rPr lang="en-US" sz="2800" dirty="0" smtClean="0"/>
              <a:t>, American architect known for his designing with light and color.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2"/>
              </a:rPr>
              <a:t>http://www.youtube.com/watch?v=Z1EdclmS7wE&amp;feature=</a:t>
            </a:r>
            <a:r>
              <a:rPr lang="en-US" sz="2000" dirty="0" smtClean="0">
                <a:hlinkClick r:id="rId2"/>
              </a:rPr>
              <a:t>related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Video of the  ‘Sun Slice House’ by Steven </a:t>
            </a:r>
            <a:r>
              <a:rPr lang="en-US" sz="2000" dirty="0" err="1" smtClean="0"/>
              <a:t>Holl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>
                <a:hlinkClick r:id="rId3"/>
              </a:rPr>
              <a:t>http://www.youtube.com/watch?v=MDJIiUHObgw&amp;feature=</a:t>
            </a:r>
            <a:r>
              <a:rPr lang="en-US" sz="2000" dirty="0" smtClean="0">
                <a:hlinkClick r:id="rId3"/>
              </a:rPr>
              <a:t>related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Video of the ‘Knut Hamsun Center’ by Steven </a:t>
            </a:r>
            <a:r>
              <a:rPr lang="en-US" sz="2000" dirty="0" err="1" smtClean="0"/>
              <a:t>Holl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3031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SUN SLICE HOUSE</a:t>
            </a:r>
            <a:br>
              <a:rPr lang="en-US" sz="2400" dirty="0"/>
            </a:br>
            <a:r>
              <a:rPr lang="en-US" sz="2400" dirty="0"/>
              <a:t>Lake Garda, Italy, </a:t>
            </a:r>
            <a:r>
              <a:rPr lang="en-US" sz="2400" dirty="0" smtClean="0"/>
              <a:t>2006, Steven </a:t>
            </a:r>
            <a:r>
              <a:rPr lang="en-US" sz="2400" dirty="0" err="1" smtClean="0"/>
              <a:t>Holl</a:t>
            </a:r>
            <a:r>
              <a:rPr lang="en-US" sz="2400" dirty="0" smtClean="0"/>
              <a:t>, Architects</a:t>
            </a:r>
            <a:endParaRPr lang="en-US" sz="2400" dirty="0"/>
          </a:p>
        </p:txBody>
      </p:sp>
      <p:pic>
        <p:nvPicPr>
          <p:cNvPr id="4" name="Content Placeholder 3" descr="new-perspective-high---W-P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357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 descr="sun_pos_sma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1417638"/>
            <a:ext cx="4445576" cy="519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sun’s location in the sky is described by its height, and its N-S place:</a:t>
            </a:r>
            <a:br>
              <a:rPr lang="en-US" sz="2000" dirty="0" smtClean="0"/>
            </a:br>
            <a:r>
              <a:rPr lang="en-US" sz="2000" dirty="0" smtClean="0"/>
              <a:t>These are called the Altitude angle and the Azimuth angle.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4298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ista-01-copy---W-PROJECT-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2603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am_vol4---W-PROJECT-HORI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0107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am_3---W-PROJECT-HORIZO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2114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</a:t>
            </a:r>
            <a:r>
              <a:rPr lang="en-US" sz="2000" dirty="0" smtClean="0"/>
              <a:t>lices </a:t>
            </a:r>
            <a:r>
              <a:rPr lang="en-US" sz="2000" dirty="0"/>
              <a:t>of natural light and their change in space throughout the day and year is the focus of the house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/>
              <a:t>The steel frame and concrete structure is skinned with an alloy of copper, steel, chromium, and nickel, which weathers to a leathery red color.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Interiors </a:t>
            </a:r>
            <a:r>
              <a:rPr lang="en-US" sz="2000" dirty="0"/>
              <a:t>are white plaster with terrazzo floors on the ground </a:t>
            </a:r>
            <a:r>
              <a:rPr lang="en-US" sz="2000" dirty="0" smtClean="0"/>
              <a:t>level.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3561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Steven </a:t>
            </a:r>
            <a:r>
              <a:rPr lang="en-US" sz="2800" dirty="0" err="1" smtClean="0"/>
              <a:t>Holl</a:t>
            </a:r>
            <a:r>
              <a:rPr lang="en-US" sz="2800" dirty="0" smtClean="0"/>
              <a:t> watercolors: </a:t>
            </a:r>
            <a:br>
              <a:rPr lang="en-US" sz="2800" dirty="0" smtClean="0"/>
            </a:br>
            <a:r>
              <a:rPr lang="en-US" sz="2000" dirty="0" smtClean="0"/>
              <a:t>these are studies for the design of possible interior and exterior architectural conditions</a:t>
            </a:r>
            <a:endParaRPr lang="en-US" sz="2000" dirty="0"/>
          </a:p>
        </p:txBody>
      </p:sp>
      <p:pic>
        <p:nvPicPr>
          <p:cNvPr id="4" name="Content Placeholder 3" descr="01_17_02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3881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_02_20_02_Nanning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712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_02_22_02_Nanning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5379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6_09_15_06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2795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LANAR-16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4287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/>
              <a:t>DAEYANG GALLERY AND HOUSE</a:t>
            </a:r>
            <a:br>
              <a:rPr lang="en-US" sz="2400" dirty="0"/>
            </a:br>
            <a:r>
              <a:rPr lang="fr-FR" sz="2400" dirty="0"/>
              <a:t>Seoul, </a:t>
            </a:r>
            <a:r>
              <a:rPr lang="fr-FR" sz="2400" dirty="0" err="1"/>
              <a:t>Korea</a:t>
            </a:r>
            <a:r>
              <a:rPr lang="fr-FR" sz="2400" dirty="0"/>
              <a:t>, 2008-June </a:t>
            </a:r>
            <a:r>
              <a:rPr lang="fr-FR" sz="2400" dirty="0" smtClean="0"/>
              <a:t>2012, Steven </a:t>
            </a:r>
            <a:r>
              <a:rPr lang="fr-FR" sz="2400" dirty="0" err="1" smtClean="0"/>
              <a:t>Holl</a:t>
            </a:r>
            <a:r>
              <a:rPr lang="fr-FR" sz="2400" dirty="0" smtClean="0"/>
              <a:t>, </a:t>
            </a:r>
            <a:r>
              <a:rPr lang="fr-FR" sz="2400" dirty="0" err="1" smtClean="0"/>
              <a:t>Architects</a:t>
            </a:r>
            <a:r>
              <a:rPr lang="fr-FR" sz="2400" dirty="0"/>
              <a:t/>
            </a:r>
            <a:br>
              <a:rPr lang="fr-FR" sz="2400" dirty="0"/>
            </a:br>
            <a:endParaRPr lang="en-US" sz="2400" dirty="0"/>
          </a:p>
        </p:txBody>
      </p:sp>
      <p:pic>
        <p:nvPicPr>
          <p:cNvPr id="4" name="Content Placeholder 3" descr="Night-06_2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399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Altitude &amp; Azimuth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52" r="-1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5669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h-081201-2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2826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aeyang_sha_7523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4085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aeyang-SHA-8166-W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5717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PLANAR HOUSE</a:t>
            </a:r>
            <a:br>
              <a:rPr lang="en-US" sz="2400" dirty="0"/>
            </a:br>
            <a:r>
              <a:rPr lang="en-US" sz="2400" dirty="0"/>
              <a:t>AZ, United States, 2002-</a:t>
            </a:r>
            <a:r>
              <a:rPr lang="en-US" sz="2400" dirty="0" smtClean="0"/>
              <a:t>2005, Steven </a:t>
            </a:r>
            <a:r>
              <a:rPr lang="en-US" sz="2400" dirty="0" err="1" smtClean="0"/>
              <a:t>Holl</a:t>
            </a:r>
            <a:r>
              <a:rPr lang="en-US" sz="2400" dirty="0" smtClean="0"/>
              <a:t>, Architects</a:t>
            </a:r>
            <a:endParaRPr lang="en-US" sz="2400" dirty="0"/>
          </a:p>
        </p:txBody>
      </p:sp>
      <p:pic>
        <p:nvPicPr>
          <p:cNvPr id="4" name="Content Placeholder 3" descr="ECDT8136---W-PROJECT-HORIZ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41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tercolor-A--W-PROJECT-H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8703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CDT8099---W-PROJECT-HORIZ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6406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CDT8146---W-PROJECT-VERTI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985" r="-89985"/>
          <a:stretch>
            <a:fillRect/>
          </a:stretch>
        </p:blipFill>
        <p:spPr>
          <a:xfrm>
            <a:off x="-2057401" y="1600200"/>
            <a:ext cx="8451865" cy="4648200"/>
          </a:xfrm>
        </p:spPr>
      </p:pic>
      <p:pic>
        <p:nvPicPr>
          <p:cNvPr id="5" name="Picture 4" descr="ECDT8392---W-PROJECT-VER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15" y="1626582"/>
            <a:ext cx="3001714" cy="462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1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CDT0766---W-PROJECT-HORIZ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22440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</a:t>
            </a:r>
            <a:r>
              <a:rPr lang="en-US" sz="2800" dirty="0" smtClean="0"/>
              <a:t>his house is designed using light </a:t>
            </a:r>
            <a:br>
              <a:rPr lang="en-US" sz="2800" dirty="0" smtClean="0"/>
            </a:br>
            <a:r>
              <a:rPr lang="en-US" sz="2800" dirty="0" smtClean="0"/>
              <a:t>as a creative, enriching experience </a:t>
            </a:r>
            <a:endParaRPr lang="en-US" sz="2800" dirty="0"/>
          </a:p>
        </p:txBody>
      </p:sp>
      <p:pic>
        <p:nvPicPr>
          <p:cNvPr id="4" name="Content Placeholder 3" descr="ECDT1823---W-PROJECT-HORIZ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6" r="-181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601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3200400" cy="29718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FFFF00"/>
                </a:solidFill>
              </a:rPr>
              <a:t>Understanding the Sun, Season and Time of Day</a:t>
            </a:r>
          </a:p>
        </p:txBody>
      </p:sp>
      <p:pic>
        <p:nvPicPr>
          <p:cNvPr id="7171" name="Picture 6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6600" y="0"/>
            <a:ext cx="5867400" cy="5846763"/>
          </a:xfrm>
          <a:noFill/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52400" y="3657600"/>
            <a:ext cx="2667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40 </a:t>
            </a:r>
            <a:r>
              <a:rPr lang="en-US" sz="2400" dirty="0" smtClean="0">
                <a:solidFill>
                  <a:srgbClr val="FFFF00"/>
                </a:solidFill>
              </a:rPr>
              <a:t>Degrees North </a:t>
            </a:r>
            <a:r>
              <a:rPr lang="en-US" sz="2400" dirty="0">
                <a:solidFill>
                  <a:srgbClr val="FFFF00"/>
                </a:solidFill>
              </a:rPr>
              <a:t>Latitude</a:t>
            </a:r>
            <a:r>
              <a:rPr lang="en-US" sz="2400" dirty="0" smtClean="0">
                <a:solidFill>
                  <a:srgbClr val="FFFF00"/>
                </a:solidFill>
              </a:rPr>
              <a:t>, 82 degrees w west longitude; </a:t>
            </a:r>
            <a:r>
              <a:rPr lang="en-US" sz="2400" dirty="0">
                <a:solidFill>
                  <a:srgbClr val="FFFF00"/>
                </a:solidFill>
              </a:rPr>
              <a:t>Columbus, OH</a:t>
            </a:r>
          </a:p>
        </p:txBody>
      </p:sp>
    </p:spTree>
    <p:extLst>
      <p:ext uri="{BB962C8B-B14F-4D97-AF65-F5344CB8AC3E}">
        <p14:creationId xmlns:p14="http://schemas.microsoft.com/office/powerpoint/2010/main" val="225953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6858000" cy="18288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solidFill>
                  <a:srgbClr val="FFFF00"/>
                </a:solidFill>
              </a:rPr>
              <a:t>Site Analysis of Light and Physical Conditions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0" y="61722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</a:rPr>
              <a:t>40 Degrees Latitude</a:t>
            </a:r>
          </a:p>
        </p:txBody>
      </p:sp>
      <p:pic>
        <p:nvPicPr>
          <p:cNvPr id="8196" name="Picture 6" descr="Untitled-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66800"/>
            <a:ext cx="8458200" cy="5192713"/>
          </a:xfrm>
          <a:noFill/>
        </p:spPr>
      </p:pic>
    </p:spTree>
    <p:extLst>
      <p:ext uri="{BB962C8B-B14F-4D97-AF65-F5344CB8AC3E}">
        <p14:creationId xmlns:p14="http://schemas.microsoft.com/office/powerpoint/2010/main" val="312522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The position of the sun in the sky changes throughout the </a:t>
            </a:r>
            <a:r>
              <a:rPr lang="en-US" sz="2000" dirty="0" smtClean="0"/>
              <a:t>year.</a:t>
            </a:r>
            <a:br>
              <a:rPr lang="en-US" sz="2000" dirty="0" smtClean="0"/>
            </a:br>
            <a:r>
              <a:rPr lang="en-US" sz="2000" dirty="0" smtClean="0"/>
              <a:t>The height of the sun, in the sky, at noon, across the year: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829" r="-25829"/>
          <a:stretch>
            <a:fillRect/>
          </a:stretch>
        </p:blipFill>
        <p:spPr>
          <a:xfrm>
            <a:off x="457200" y="1600200"/>
            <a:ext cx="3505200" cy="1927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733800"/>
            <a:ext cx="3478696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733800"/>
            <a:ext cx="3498022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8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winter and summer?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005" r="-25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173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1002</Words>
  <Application>Microsoft Macintosh PowerPoint</Application>
  <PresentationFormat>On-screen Show (4:3)</PresentationFormat>
  <Paragraphs>108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  ART 2650 Introduction to Design Process and Programming Fall 2017  M, W 11:50 AM to 1:10 PM  Grover Center W125  Professor: Matthew Ziff  </vt:lpstr>
      <vt:lpstr>Understanding Light and Place: Where are we on the surface of the Earth? </vt:lpstr>
      <vt:lpstr>The Sun’s path through the year</vt:lpstr>
      <vt:lpstr>The sun’s location in the sky is described by its height, and its N-S place: These are called the Altitude angle and the Azimuth angle. </vt:lpstr>
      <vt:lpstr>Altitude &amp; Azimuth</vt:lpstr>
      <vt:lpstr>Understanding the Sun, Season and Time of Day</vt:lpstr>
      <vt:lpstr>Site Analysis of Light and Physical Conditions</vt:lpstr>
      <vt:lpstr>The position of the sun in the sky changes throughout the year. The height of the sun, in the sky, at noon, across the year: </vt:lpstr>
      <vt:lpstr>What causes winter and summer?</vt:lpstr>
      <vt:lpstr>PowerPoint Presentation</vt:lpstr>
      <vt:lpstr>PowerPoint Presentation</vt:lpstr>
      <vt:lpstr>Relationship of the earth to the sun  at different times of the year</vt:lpstr>
      <vt:lpstr>PowerPoint Presentation</vt:lpstr>
      <vt:lpstr>PowerPoint Presentation</vt:lpstr>
      <vt:lpstr>PowerPoint Presentation</vt:lpstr>
      <vt:lpstr>Ways to Capture Light in Spaces</vt:lpstr>
      <vt:lpstr>Ways to Capture Light</vt:lpstr>
      <vt:lpstr>Locate the building on the site so it receives light throughout the day. </vt:lpstr>
      <vt:lpstr>Locate the building on the site so it receives light throughout the day. </vt:lpstr>
      <vt:lpstr>Locate the building on the site so it receives light throughout the day. </vt:lpstr>
      <vt:lpstr>Locate the building on the site so it receives light throughout the day. </vt:lpstr>
      <vt:lpstr>When possible shape the buiilding so light can enter every important room for at least two sides.</vt:lpstr>
      <vt:lpstr>Shape the building so light can enter every important room for at least two sides.</vt:lpstr>
      <vt:lpstr>Shape the building so light can enter every important room for at least two sides.</vt:lpstr>
      <vt:lpstr>Shape the building so light can enter every important room for at least two sides.</vt:lpstr>
      <vt:lpstr>When light for a second side is not possible allow light from above. </vt:lpstr>
      <vt:lpstr>When light for a second side is not possible allow light from above.</vt:lpstr>
      <vt:lpstr>Plan the placement of rooms so light is received at suitable times of the day. </vt:lpstr>
      <vt:lpstr>Plan the placement of rooms so light is received at desired times of the day. </vt:lpstr>
      <vt:lpstr>Plan the placement of rooms so light is received at desired times of the day. </vt:lpstr>
      <vt:lpstr>Plan the placement of rooms so light is received at desired times of the day. </vt:lpstr>
      <vt:lpstr>Plan the placement of rooms so light is received at desired times of the day. </vt:lpstr>
      <vt:lpstr>Create the size and shape of the opening (windows) to suite the activities and the climate.</vt:lpstr>
      <vt:lpstr>Create the size and shape of the opening (windows) to suite the activities and the climate.</vt:lpstr>
      <vt:lpstr>Create the size and shape of the opening (windows) to suite the activities and the climate.</vt:lpstr>
      <vt:lpstr>Create the size and shape of the opening (windows) to suite the activities and the climate.</vt:lpstr>
      <vt:lpstr>An Architect Designed Low Energy Use House: Sort Of Watch with a critical eye towards total energy use </vt:lpstr>
      <vt:lpstr>Steven Holl, American architect known for his designing with light and color. </vt:lpstr>
      <vt:lpstr>SUN SLICE HOUSE Lake Garda, Italy, 2006, Steven Holl, Architects</vt:lpstr>
      <vt:lpstr>PowerPoint Presentation</vt:lpstr>
      <vt:lpstr>PowerPoint Presentation</vt:lpstr>
      <vt:lpstr>PowerPoint Presentation</vt:lpstr>
      <vt:lpstr>PowerPoint Presentation</vt:lpstr>
      <vt:lpstr>Steven Holl watercolors:  these are studies for the design of possible interior and exterior architectural conditions</vt:lpstr>
      <vt:lpstr>PowerPoint Presentation</vt:lpstr>
      <vt:lpstr>PowerPoint Presentation</vt:lpstr>
      <vt:lpstr>PowerPoint Presentation</vt:lpstr>
      <vt:lpstr>PowerPoint Presentation</vt:lpstr>
      <vt:lpstr>DAEYANG GALLERY AND HOUSE Seoul, Korea, 2008-June 2012, Steven Holl, Architects </vt:lpstr>
      <vt:lpstr>PowerPoint Presentation</vt:lpstr>
      <vt:lpstr>PowerPoint Presentation</vt:lpstr>
      <vt:lpstr>PowerPoint Presentation</vt:lpstr>
      <vt:lpstr>PLANAR HOUSE AZ, United States, 2002-2005, Steven Holl, Architects</vt:lpstr>
      <vt:lpstr>PowerPoint Presentation</vt:lpstr>
      <vt:lpstr>PowerPoint Presentation</vt:lpstr>
      <vt:lpstr>PowerPoint Presentation</vt:lpstr>
      <vt:lpstr>PowerPoint Presentation</vt:lpstr>
      <vt:lpstr>This house is designed using light  as a creative, enriching experience </vt:lpstr>
    </vt:vector>
  </TitlesOfParts>
  <Company>Ohio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Ohio User</dc:creator>
  <cp:lastModifiedBy>Ohio User</cp:lastModifiedBy>
  <cp:revision>5</cp:revision>
  <dcterms:created xsi:type="dcterms:W3CDTF">2017-12-04T16:11:53Z</dcterms:created>
  <dcterms:modified xsi:type="dcterms:W3CDTF">2017-12-04T16:40:30Z</dcterms:modified>
</cp:coreProperties>
</file>